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8249"/>
    <a:srgbClr val="485925"/>
    <a:srgbClr val="1D457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E2CF2-EB67-4D06-9D24-70FAB4772221}" type="datetimeFigureOut">
              <a:rPr lang="en-US" smtClean="0"/>
              <a:pPr/>
              <a:t>7/25/2020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09EAD-FAF4-4D1B-A708-F35A47CAADC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09EAD-FAF4-4D1B-A708-F35A47CAADC6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A7C7-DCF9-4FA5-8D3C-0B64CF35B979}" type="datetimeFigureOut">
              <a:rPr lang="en-US" smtClean="0"/>
              <a:pPr/>
              <a:t>7/25/2020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46FB-4D33-4D73-B672-A075A18AF0C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A7C7-DCF9-4FA5-8D3C-0B64CF35B979}" type="datetimeFigureOut">
              <a:rPr lang="en-US" smtClean="0"/>
              <a:pPr/>
              <a:t>7/25/2020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46FB-4D33-4D73-B672-A075A18AF0C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A7C7-DCF9-4FA5-8D3C-0B64CF35B979}" type="datetimeFigureOut">
              <a:rPr lang="en-US" smtClean="0"/>
              <a:pPr/>
              <a:t>7/25/2020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46FB-4D33-4D73-B672-A075A18AF0C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A7C7-DCF9-4FA5-8D3C-0B64CF35B979}" type="datetimeFigureOut">
              <a:rPr lang="en-US" smtClean="0"/>
              <a:pPr/>
              <a:t>7/25/2020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46FB-4D33-4D73-B672-A075A18AF0C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A7C7-DCF9-4FA5-8D3C-0B64CF35B979}" type="datetimeFigureOut">
              <a:rPr lang="en-US" smtClean="0"/>
              <a:pPr/>
              <a:t>7/25/2020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46FB-4D33-4D73-B672-A075A18AF0C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A7C7-DCF9-4FA5-8D3C-0B64CF35B979}" type="datetimeFigureOut">
              <a:rPr lang="en-US" smtClean="0"/>
              <a:pPr/>
              <a:t>7/25/2020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46FB-4D33-4D73-B672-A075A18AF0C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A7C7-DCF9-4FA5-8D3C-0B64CF35B979}" type="datetimeFigureOut">
              <a:rPr lang="en-US" smtClean="0"/>
              <a:pPr/>
              <a:t>7/25/2020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46FB-4D33-4D73-B672-A075A18AF0C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A7C7-DCF9-4FA5-8D3C-0B64CF35B979}" type="datetimeFigureOut">
              <a:rPr lang="en-US" smtClean="0"/>
              <a:pPr/>
              <a:t>7/25/2020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46FB-4D33-4D73-B672-A075A18AF0C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A7C7-DCF9-4FA5-8D3C-0B64CF35B979}" type="datetimeFigureOut">
              <a:rPr lang="en-US" smtClean="0"/>
              <a:pPr/>
              <a:t>7/25/2020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46FB-4D33-4D73-B672-A075A18AF0C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A7C7-DCF9-4FA5-8D3C-0B64CF35B979}" type="datetimeFigureOut">
              <a:rPr lang="en-US" smtClean="0"/>
              <a:pPr/>
              <a:t>7/25/2020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46FB-4D33-4D73-B672-A075A18AF0C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A7C7-DCF9-4FA5-8D3C-0B64CF35B979}" type="datetimeFigureOut">
              <a:rPr lang="en-US" smtClean="0"/>
              <a:pPr/>
              <a:t>7/25/2020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46FB-4D33-4D73-B672-A075A18AF0C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FA7C7-DCF9-4FA5-8D3C-0B64CF35B979}" type="datetimeFigureOut">
              <a:rPr lang="en-US" smtClean="0"/>
              <a:pPr/>
              <a:t>7/25/2020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346FB-4D33-4D73-B672-A075A18AF0C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1D4575"/>
                </a:solidFill>
              </a:rPr>
              <a:t>BA Programme</a:t>
            </a:r>
            <a:br>
              <a:rPr lang="en-GB" b="1" dirty="0" smtClean="0">
                <a:solidFill>
                  <a:srgbClr val="1D4575"/>
                </a:solidFill>
              </a:rPr>
            </a:br>
            <a:r>
              <a:rPr lang="en-GB" b="1" dirty="0" smtClean="0">
                <a:solidFill>
                  <a:srgbClr val="1D4575"/>
                </a:solidFill>
              </a:rPr>
              <a:t>V Semester</a:t>
            </a:r>
            <a:endParaRPr lang="en-IN" b="1" dirty="0">
              <a:solidFill>
                <a:srgbClr val="1D457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GE History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Women in Indian History</a:t>
            </a:r>
            <a:endParaRPr lang="en-IN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485925"/>
                </a:solidFill>
              </a:rPr>
              <a:t>Course Objectives</a:t>
            </a:r>
            <a:endParaRPr lang="en-IN" dirty="0">
              <a:solidFill>
                <a:srgbClr val="485925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GB" dirty="0" smtClean="0">
                <a:solidFill>
                  <a:srgbClr val="3E8249"/>
                </a:solidFill>
              </a:rPr>
              <a:t>To familiarise students with the concepts of gender and patriarchy.</a:t>
            </a:r>
          </a:p>
          <a:p>
            <a:r>
              <a:rPr lang="en-GB" dirty="0" smtClean="0">
                <a:solidFill>
                  <a:srgbClr val="3E8249"/>
                </a:solidFill>
              </a:rPr>
              <a:t>To understand the historical roots of patriarchy by examining materials from early times to the colonial period.</a:t>
            </a:r>
          </a:p>
          <a:p>
            <a:r>
              <a:rPr lang="en-GB" dirty="0" smtClean="0">
                <a:solidFill>
                  <a:srgbClr val="3E8249"/>
                </a:solidFill>
              </a:rPr>
              <a:t>To understand how the feminist discourse has helped shape the way we look at the past and engage with the present. </a:t>
            </a:r>
          </a:p>
          <a:p>
            <a:endParaRPr lang="en-GB" dirty="0">
              <a:solidFill>
                <a:srgbClr val="3E8249"/>
              </a:solidFill>
            </a:endParaRPr>
          </a:p>
          <a:p>
            <a:endParaRPr lang="en-GB" dirty="0" smtClean="0">
              <a:solidFill>
                <a:srgbClr val="3E8249"/>
              </a:solidFill>
            </a:endParaRPr>
          </a:p>
          <a:p>
            <a:endParaRPr lang="en-GB" dirty="0">
              <a:solidFill>
                <a:srgbClr val="3E8249"/>
              </a:solidFill>
            </a:endParaRPr>
          </a:p>
          <a:p>
            <a:endParaRPr lang="en-GB" dirty="0" smtClean="0">
              <a:solidFill>
                <a:srgbClr val="3E8249"/>
              </a:solidFill>
            </a:endParaRPr>
          </a:p>
          <a:p>
            <a:endParaRPr lang="en-GB" dirty="0">
              <a:solidFill>
                <a:srgbClr val="3E8249"/>
              </a:solidFill>
            </a:endParaRPr>
          </a:p>
          <a:p>
            <a:endParaRPr lang="en-GB" dirty="0" smtClean="0">
              <a:solidFill>
                <a:srgbClr val="3E8249"/>
              </a:solidFill>
            </a:endParaRPr>
          </a:p>
          <a:p>
            <a:endParaRPr lang="en-GB" dirty="0">
              <a:solidFill>
                <a:srgbClr val="3E8249"/>
              </a:solidFill>
            </a:endParaRPr>
          </a:p>
          <a:p>
            <a:endParaRPr lang="en-GB" dirty="0" smtClean="0">
              <a:solidFill>
                <a:srgbClr val="3E8249"/>
              </a:solidFill>
            </a:endParaRPr>
          </a:p>
          <a:p>
            <a:endParaRPr lang="en-GB" dirty="0">
              <a:solidFill>
                <a:srgbClr val="3E8249"/>
              </a:solidFill>
            </a:endParaRPr>
          </a:p>
          <a:p>
            <a:endParaRPr lang="en-GB" dirty="0" smtClean="0">
              <a:solidFill>
                <a:srgbClr val="3E8249"/>
              </a:solidFill>
            </a:endParaRPr>
          </a:p>
          <a:p>
            <a:endParaRPr lang="en-GB" dirty="0">
              <a:solidFill>
                <a:srgbClr val="3E8249"/>
              </a:solidFill>
            </a:endParaRPr>
          </a:p>
          <a:p>
            <a:endParaRPr lang="en-GB" dirty="0" smtClean="0">
              <a:solidFill>
                <a:srgbClr val="3E8249"/>
              </a:solidFill>
            </a:endParaRPr>
          </a:p>
          <a:p>
            <a:endParaRPr lang="en-GB" dirty="0">
              <a:solidFill>
                <a:srgbClr val="3E8249"/>
              </a:solidFill>
            </a:endParaRPr>
          </a:p>
          <a:p>
            <a:endParaRPr lang="en-GB" dirty="0" smtClean="0">
              <a:solidFill>
                <a:srgbClr val="3E8249"/>
              </a:solidFill>
            </a:endParaRPr>
          </a:p>
          <a:p>
            <a:endParaRPr lang="en-GB" dirty="0">
              <a:solidFill>
                <a:srgbClr val="3E8249"/>
              </a:solidFill>
            </a:endParaRPr>
          </a:p>
          <a:p>
            <a:endParaRPr lang="en-GB" dirty="0" smtClean="0">
              <a:solidFill>
                <a:srgbClr val="3E8249"/>
              </a:solidFill>
            </a:endParaRPr>
          </a:p>
          <a:p>
            <a:endParaRPr lang="en-GB" dirty="0">
              <a:solidFill>
                <a:srgbClr val="3E8249"/>
              </a:solidFill>
            </a:endParaRPr>
          </a:p>
          <a:p>
            <a:endParaRPr lang="en-GB" dirty="0" smtClean="0">
              <a:solidFill>
                <a:srgbClr val="3E8249"/>
              </a:solidFill>
            </a:endParaRPr>
          </a:p>
          <a:p>
            <a:endParaRPr lang="en-GB" dirty="0">
              <a:solidFill>
                <a:srgbClr val="3E8249"/>
              </a:solidFill>
            </a:endParaRPr>
          </a:p>
          <a:p>
            <a:endParaRPr lang="en-IN" dirty="0">
              <a:solidFill>
                <a:srgbClr val="3E824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E8249"/>
                </a:solidFill>
              </a:rPr>
              <a:t>Sources</a:t>
            </a:r>
            <a:endParaRPr lang="en-IN" dirty="0">
              <a:solidFill>
                <a:srgbClr val="3E82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This is primarily a reading-based paper.</a:t>
            </a:r>
          </a:p>
          <a:p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Each section will be taught through a set of finely crafted essays.</a:t>
            </a:r>
          </a:p>
          <a:p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Some Hindi films are also included in the basic texts, notable being </a:t>
            </a:r>
            <a:r>
              <a:rPr lang="en-GB" dirty="0" err="1" smtClean="0">
                <a:solidFill>
                  <a:schemeClr val="accent3">
                    <a:lumMod val="75000"/>
                  </a:schemeClr>
                </a:solidFill>
              </a:rPr>
              <a:t>Pinjar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IN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E8249"/>
                </a:solidFill>
              </a:rPr>
              <a:t>Themes</a:t>
            </a:r>
            <a:endParaRPr lang="en-IN" dirty="0">
              <a:solidFill>
                <a:srgbClr val="3E82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3E8249"/>
                </a:solidFill>
              </a:rPr>
              <a:t>I. Theory  </a:t>
            </a:r>
            <a:r>
              <a:rPr lang="en-IN" dirty="0" smtClean="0">
                <a:solidFill>
                  <a:srgbClr val="3E8249"/>
                </a:solidFill>
              </a:rPr>
              <a:t>and  Concepts</a:t>
            </a:r>
          </a:p>
          <a:p>
            <a:pPr>
              <a:buNone/>
            </a:pPr>
            <a:r>
              <a:rPr lang="en-IN" dirty="0" smtClean="0">
                <a:solidFill>
                  <a:srgbClr val="3E8249"/>
                </a:solidFill>
              </a:rPr>
              <a:t>		Understanding Gender and Patriarchy</a:t>
            </a:r>
          </a:p>
          <a:p>
            <a:pPr lvl="0">
              <a:buNone/>
            </a:pPr>
            <a:r>
              <a:rPr lang="en-IN" dirty="0" smtClean="0">
                <a:solidFill>
                  <a:srgbClr val="3E8249"/>
                </a:solidFill>
              </a:rPr>
              <a:t>		Historiography: Women’s History in India</a:t>
            </a:r>
          </a:p>
          <a:p>
            <a:r>
              <a:rPr lang="en-GB" dirty="0" smtClean="0">
                <a:solidFill>
                  <a:srgbClr val="3E8249"/>
                </a:solidFill>
              </a:rPr>
              <a:t>2. </a:t>
            </a:r>
            <a:r>
              <a:rPr lang="en-IN" dirty="0" smtClean="0">
                <a:solidFill>
                  <a:srgbClr val="3E8249"/>
                </a:solidFill>
              </a:rPr>
              <a:t>Women in Ancient India</a:t>
            </a:r>
          </a:p>
          <a:p>
            <a:r>
              <a:rPr lang="en-GB" dirty="0" smtClean="0">
                <a:solidFill>
                  <a:srgbClr val="3E8249"/>
                </a:solidFill>
              </a:rPr>
              <a:t>3. Women in medieval India</a:t>
            </a:r>
          </a:p>
          <a:p>
            <a:r>
              <a:rPr lang="en-GB" dirty="0" smtClean="0">
                <a:solidFill>
                  <a:srgbClr val="3E8249"/>
                </a:solidFill>
              </a:rPr>
              <a:t>4. Women in Modern India</a:t>
            </a:r>
            <a:endParaRPr lang="en-IN" dirty="0">
              <a:solidFill>
                <a:srgbClr val="3E824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E8249"/>
                </a:solidFill>
              </a:rPr>
              <a:t>Attractions</a:t>
            </a:r>
            <a:endParaRPr lang="en-IN" dirty="0">
              <a:solidFill>
                <a:srgbClr val="3E82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E8249"/>
                </a:solidFill>
              </a:rPr>
              <a:t>Classes are discussion based and participation is encouraged. </a:t>
            </a:r>
          </a:p>
          <a:p>
            <a:r>
              <a:rPr lang="en-GB" dirty="0" smtClean="0">
                <a:solidFill>
                  <a:srgbClr val="3E8249"/>
                </a:solidFill>
              </a:rPr>
              <a:t>The Ramayana and Mahabharata are also discussed. </a:t>
            </a:r>
          </a:p>
          <a:p>
            <a:endParaRPr lang="en-IN" dirty="0">
              <a:solidFill>
                <a:srgbClr val="3E824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3074" name="Picture 2" descr="C:\Users\hp\Pictures\History of Art 19th-20th centuries\History of Art 2\2.59 Corot 1868, Young Girl Reading. NGA, D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422" y="1600200"/>
            <a:ext cx="577315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122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BA Programme V Semester</vt:lpstr>
      <vt:lpstr>Course Objectives</vt:lpstr>
      <vt:lpstr>Sources</vt:lpstr>
      <vt:lpstr>Themes</vt:lpstr>
      <vt:lpstr>Attractions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 Programme V Semester</dc:title>
  <dc:creator>bharati jagannathan</dc:creator>
  <cp:lastModifiedBy>bharati jagannathan</cp:lastModifiedBy>
  <cp:revision>21</cp:revision>
  <dcterms:created xsi:type="dcterms:W3CDTF">2020-07-23T17:40:21Z</dcterms:created>
  <dcterms:modified xsi:type="dcterms:W3CDTF">2020-07-25T12:58:54Z</dcterms:modified>
</cp:coreProperties>
</file>